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75" r:id="rId3"/>
    <p:sldId id="261" r:id="rId4"/>
    <p:sldId id="276" r:id="rId5"/>
    <p:sldId id="257" r:id="rId6"/>
    <p:sldId id="265" r:id="rId7"/>
    <p:sldId id="272" r:id="rId8"/>
    <p:sldId id="273" r:id="rId9"/>
    <p:sldId id="274" r:id="rId10"/>
    <p:sldId id="271" r:id="rId11"/>
    <p:sldId id="269" r:id="rId12"/>
    <p:sldId id="266" r:id="rId13"/>
    <p:sldId id="267" r:id="rId14"/>
    <p:sldId id="258" r:id="rId15"/>
    <p:sldId id="259" r:id="rId16"/>
    <p:sldId id="260" r:id="rId17"/>
    <p:sldId id="262" r:id="rId18"/>
    <p:sldId id="263" r:id="rId19"/>
    <p:sldId id="264" r:id="rId20"/>
    <p:sldId id="268" r:id="rId21"/>
  </p:sldIdLst>
  <p:sldSz cx="14630400" cy="8229600"/>
  <p:notesSz cx="8229600" cy="14630400"/>
  <p:embeddedFontLs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Inconsolata" panose="020B0604020202020204" charset="0"/>
      <p:regular r:id="rId27"/>
    </p:embeddedFont>
    <p:embeddedFont>
      <p:font typeface="Montserrat Black" panose="020B0604020202020204" charset="0"/>
      <p:regular r:id="rId28"/>
    </p:embeddedFont>
  </p:embeddedFontLst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40" d="100"/>
          <a:sy n="40" d="100"/>
        </p:scale>
        <p:origin x="34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80305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7378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6119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0171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4062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23974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1313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3722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3663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5911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5576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3934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2"/>
          <p:cNvSpPr/>
          <p:nvPr/>
        </p:nvSpPr>
        <p:spPr>
          <a:xfrm>
            <a:off x="793790" y="5657017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EE72C65E-FED3-4922-ABDF-ACFFFB0232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0308" y="599908"/>
            <a:ext cx="7029783" cy="702978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23670" y="478657"/>
            <a:ext cx="457565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 err="1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Tela</a:t>
            </a:r>
            <a:r>
              <a:rPr lang="en-US" sz="44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 </a:t>
            </a:r>
            <a:r>
              <a:rPr lang="en-US" sz="4450" b="1" dirty="0" err="1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Inicial</a:t>
            </a:r>
            <a:r>
              <a:rPr lang="en-US" sz="44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 </a:t>
            </a:r>
            <a:endParaRPr lang="en-US" sz="3600" b="1" dirty="0">
              <a:solidFill>
                <a:srgbClr val="151617"/>
              </a:solidFill>
              <a:latin typeface="Montserrat Black" pitchFamily="34" charset="0"/>
              <a:ea typeface="Montserrat Black" pitchFamily="34" charset="-122"/>
              <a:cs typeface="Montserrat Black" pitchFamily="34" charset="-120"/>
            </a:endParaRPr>
          </a:p>
          <a:p>
            <a:pPr marL="0" indent="0">
              <a:lnSpc>
                <a:spcPts val="5550"/>
              </a:lnSpc>
              <a:buNone/>
            </a:pPr>
            <a:r>
              <a:rPr lang="en-US" sz="1000" b="1" dirty="0" err="1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Cadastro</a:t>
            </a:r>
            <a:r>
              <a:rPr lang="en-US" sz="10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 </a:t>
            </a:r>
          </a:p>
          <a:p>
            <a:pPr marL="0" indent="0">
              <a:lnSpc>
                <a:spcPts val="5550"/>
              </a:lnSpc>
              <a:buNone/>
            </a:pPr>
            <a:r>
              <a:rPr lang="en-US" sz="10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Login </a:t>
            </a:r>
          </a:p>
          <a:p>
            <a:pPr marL="0" indent="0">
              <a:lnSpc>
                <a:spcPts val="5550"/>
              </a:lnSpc>
              <a:buNone/>
            </a:pPr>
            <a:r>
              <a:rPr lang="en-US" sz="1000" b="1" dirty="0" err="1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Ícone</a:t>
            </a:r>
            <a:endParaRPr lang="en-US" sz="1000" dirty="0"/>
          </a:p>
        </p:txBody>
      </p:sp>
      <p:sp>
        <p:nvSpPr>
          <p:cNvPr id="3" name="Text 1"/>
          <p:cNvSpPr/>
          <p:nvPr/>
        </p:nvSpPr>
        <p:spPr>
          <a:xfrm>
            <a:off x="7889612" y="583692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>
              <a:lnSpc>
                <a:spcPts val="2850"/>
              </a:lnSpc>
              <a:buFontTx/>
              <a:buChar char="-"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Design </a:t>
            </a:r>
            <a:r>
              <a:rPr lang="en-US" sz="1750" dirty="0" err="1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minimalista</a:t>
            </a:r>
            <a:endParaRPr lang="en-US" sz="1750" dirty="0">
              <a:solidFill>
                <a:srgbClr val="151617"/>
              </a:solidFill>
              <a:latin typeface="Inconsolata" pitchFamily="34" charset="0"/>
              <a:ea typeface="Inconsolata" pitchFamily="34" charset="-122"/>
              <a:cs typeface="Inconsolata" pitchFamily="34" charset="-120"/>
            </a:endParaRPr>
          </a:p>
          <a:p>
            <a:pPr marL="285750" indent="-285750">
              <a:lnSpc>
                <a:spcPts val="2850"/>
              </a:lnSpc>
              <a:buFontTx/>
              <a:buChar char="-"/>
            </a:pPr>
            <a:r>
              <a:rPr lang="en-US" sz="1750" dirty="0" err="1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</a:rPr>
              <a:t>Utilizando</a:t>
            </a: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</a:rPr>
              <a:t> cores que </a:t>
            </a:r>
            <a:r>
              <a:rPr lang="en-US" sz="1750" dirty="0" err="1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</a:rPr>
              <a:t>remetem</a:t>
            </a: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</a:rPr>
              <a:t> a </a:t>
            </a:r>
            <a:r>
              <a:rPr lang="en-US" sz="1750" dirty="0" err="1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</a:rPr>
              <a:t>reciclagem</a:t>
            </a: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</a:rPr>
              <a:t> e </a:t>
            </a:r>
            <a:r>
              <a:rPr lang="en-US" sz="1750" dirty="0" err="1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</a:rPr>
              <a:t>óleo</a:t>
            </a: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</a:rPr>
              <a:t> </a:t>
            </a:r>
            <a:endParaRPr lang="en-US" sz="1750" dirty="0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5A0F708C-7868-4268-8428-4891D8D4EC4C}"/>
              </a:ext>
            </a:extLst>
          </p:cNvPr>
          <p:cNvSpPr/>
          <p:nvPr/>
        </p:nvSpPr>
        <p:spPr>
          <a:xfrm>
            <a:off x="623670" y="3540642"/>
            <a:ext cx="1116419" cy="9144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02F7596B-544B-45B2-A736-5C6A6B96AF5C}"/>
              </a:ext>
            </a:extLst>
          </p:cNvPr>
          <p:cNvSpPr/>
          <p:nvPr/>
        </p:nvSpPr>
        <p:spPr>
          <a:xfrm>
            <a:off x="850604" y="5181600"/>
            <a:ext cx="3062177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566962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23670" y="478657"/>
            <a:ext cx="457565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1000" b="1" dirty="0" err="1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Tela</a:t>
            </a:r>
            <a:r>
              <a:rPr lang="en-US" sz="10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 </a:t>
            </a:r>
            <a:r>
              <a:rPr lang="en-US" sz="1000" b="1" dirty="0" err="1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Inicial</a:t>
            </a:r>
            <a:r>
              <a:rPr lang="en-US" sz="10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  </a:t>
            </a:r>
          </a:p>
          <a:p>
            <a:pPr marL="0" indent="0">
              <a:lnSpc>
                <a:spcPts val="5550"/>
              </a:lnSpc>
              <a:buNone/>
            </a:pPr>
            <a:r>
              <a:rPr lang="en-US" sz="4450" b="1" dirty="0" err="1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Cadastro</a:t>
            </a:r>
            <a:r>
              <a:rPr lang="en-US" sz="44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 </a:t>
            </a:r>
          </a:p>
          <a:p>
            <a:pPr marL="0" indent="0">
              <a:lnSpc>
                <a:spcPts val="5550"/>
              </a:lnSpc>
              <a:buNone/>
            </a:pPr>
            <a:r>
              <a:rPr lang="en-US" sz="10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Login </a:t>
            </a:r>
          </a:p>
          <a:p>
            <a:pPr marL="0" indent="0">
              <a:lnSpc>
                <a:spcPts val="5550"/>
              </a:lnSpc>
              <a:buNone/>
            </a:pPr>
            <a:r>
              <a:rPr lang="en-US" sz="1000" b="1" dirty="0" err="1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Ícone</a:t>
            </a:r>
            <a:endParaRPr lang="en-US" sz="1000" dirty="0"/>
          </a:p>
        </p:txBody>
      </p:sp>
      <p:sp>
        <p:nvSpPr>
          <p:cNvPr id="3" name="Text 1"/>
          <p:cNvSpPr/>
          <p:nvPr/>
        </p:nvSpPr>
        <p:spPr>
          <a:xfrm>
            <a:off x="7762021" y="849505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Agendar Coleta: botão principal na tela inicial, fácil de encontrar e </a:t>
            </a:r>
            <a:r>
              <a:rPr lang="en-US" sz="1750" dirty="0" err="1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usar</a:t>
            </a: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380767968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1" y="833047"/>
            <a:ext cx="457565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 err="1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Tela</a:t>
            </a:r>
            <a:r>
              <a:rPr lang="en-US" sz="44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 </a:t>
            </a:r>
            <a:r>
              <a:rPr lang="en-US" sz="4450" b="1" dirty="0" err="1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interna</a:t>
            </a:r>
            <a:r>
              <a:rPr lang="en-US" sz="44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, </a:t>
            </a:r>
            <a:r>
              <a:rPr lang="en-US" sz="4450" b="1" dirty="0" err="1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cadastrando</a:t>
            </a:r>
            <a:r>
              <a:rPr lang="en-US" sz="44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 </a:t>
            </a:r>
            <a:r>
              <a:rPr lang="en-US" sz="4450" b="1" dirty="0" err="1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óleo</a:t>
            </a:r>
            <a:r>
              <a:rPr lang="en-US" sz="44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 e </a:t>
            </a:r>
            <a:r>
              <a:rPr lang="en-US" sz="4450" b="1" dirty="0" err="1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endereço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99520" y="183088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Agendar Coleta: botão principal na tela inicial, fácil de encontrar e </a:t>
            </a:r>
            <a:r>
              <a:rPr lang="en-US" sz="1750" dirty="0" err="1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usar</a:t>
            </a: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12010828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1" y="833047"/>
            <a:ext cx="457565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 err="1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Tela</a:t>
            </a:r>
            <a:r>
              <a:rPr lang="en-US" sz="44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 </a:t>
            </a:r>
            <a:r>
              <a:rPr lang="en-US" sz="4450" b="1" dirty="0" err="1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ícone</a:t>
            </a:r>
            <a:r>
              <a:rPr lang="en-US" sz="44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 / </a:t>
            </a:r>
            <a:r>
              <a:rPr lang="en-US" sz="4450" b="1" dirty="0" err="1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interna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99520" y="183088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Agendar Coleta: botão principal na tela inicial, fácil de encontrar e </a:t>
            </a:r>
            <a:r>
              <a:rPr lang="en-US" sz="1750" dirty="0" err="1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usar</a:t>
            </a: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41916409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23991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Rota de Coleta: Otimizando o Processo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605111" y="2997637"/>
            <a:ext cx="30480" cy="3991928"/>
          </a:xfrm>
          <a:prstGeom prst="roundRect">
            <a:avLst>
              <a:gd name="adj" fmla="val 30000"/>
            </a:avLst>
          </a:prstGeom>
          <a:solidFill>
            <a:srgbClr val="000000">
              <a:alpha val="8000"/>
            </a:srgbClr>
          </a:solidFill>
          <a:ln/>
        </p:spPr>
      </p:sp>
      <p:sp>
        <p:nvSpPr>
          <p:cNvPr id="5" name="Shape 2"/>
          <p:cNvSpPr/>
          <p:nvPr/>
        </p:nvSpPr>
        <p:spPr>
          <a:xfrm>
            <a:off x="6845022" y="3492698"/>
            <a:ext cx="793790" cy="30480"/>
          </a:xfrm>
          <a:prstGeom prst="roundRect">
            <a:avLst>
              <a:gd name="adj" fmla="val 30000"/>
            </a:avLst>
          </a:prstGeom>
          <a:solidFill>
            <a:srgbClr val="151617"/>
          </a:solidFill>
          <a:ln/>
        </p:spPr>
      </p:sp>
      <p:sp>
        <p:nvSpPr>
          <p:cNvPr id="6" name="Shape 3"/>
          <p:cNvSpPr/>
          <p:nvPr/>
        </p:nvSpPr>
        <p:spPr>
          <a:xfrm>
            <a:off x="6365200" y="3252787"/>
            <a:ext cx="510302" cy="510302"/>
          </a:xfrm>
          <a:prstGeom prst="roundRect">
            <a:avLst>
              <a:gd name="adj" fmla="val 1792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dist="20320" dir="2700000" algn="bl" rotWithShape="0">
              <a:srgbClr val="151617">
                <a:alpha val="100000"/>
              </a:srgbClr>
            </a:outerShdw>
          </a:effectLst>
        </p:spPr>
      </p:sp>
      <p:sp>
        <p:nvSpPr>
          <p:cNvPr id="7" name="Text 4"/>
          <p:cNvSpPr/>
          <p:nvPr/>
        </p:nvSpPr>
        <p:spPr>
          <a:xfrm>
            <a:off x="6549152" y="3337798"/>
            <a:ext cx="142280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7867888" y="3224451"/>
            <a:ext cx="596872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Rastreamento de Coleta: mapa com pontos de coleta e rota otimizada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6845022" y="4898946"/>
            <a:ext cx="793790" cy="30480"/>
          </a:xfrm>
          <a:prstGeom prst="roundRect">
            <a:avLst>
              <a:gd name="adj" fmla="val 30000"/>
            </a:avLst>
          </a:prstGeom>
          <a:solidFill>
            <a:srgbClr val="151617"/>
          </a:solidFill>
          <a:ln/>
        </p:spPr>
      </p:sp>
      <p:sp>
        <p:nvSpPr>
          <p:cNvPr id="10" name="Shape 7"/>
          <p:cNvSpPr/>
          <p:nvPr/>
        </p:nvSpPr>
        <p:spPr>
          <a:xfrm>
            <a:off x="6365200" y="4659035"/>
            <a:ext cx="510302" cy="510302"/>
          </a:xfrm>
          <a:prstGeom prst="roundRect">
            <a:avLst>
              <a:gd name="adj" fmla="val 1792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dist="20320" dir="2700000" algn="bl" rotWithShape="0">
              <a:srgbClr val="151617">
                <a:alpha val="100000"/>
              </a:srgbClr>
            </a:outerShdw>
          </a:effectLst>
        </p:spPr>
      </p:sp>
      <p:sp>
        <p:nvSpPr>
          <p:cNvPr id="11" name="Text 8"/>
          <p:cNvSpPr/>
          <p:nvPr/>
        </p:nvSpPr>
        <p:spPr>
          <a:xfrm>
            <a:off x="6516886" y="4744045"/>
            <a:ext cx="206931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2</a:t>
            </a:r>
            <a:endParaRPr lang="en-US" sz="2650" dirty="0"/>
          </a:p>
        </p:txBody>
      </p:sp>
      <p:sp>
        <p:nvSpPr>
          <p:cNvPr id="12" name="Text 9"/>
          <p:cNvSpPr/>
          <p:nvPr/>
        </p:nvSpPr>
        <p:spPr>
          <a:xfrm>
            <a:off x="7867888" y="4630698"/>
            <a:ext cx="596872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Visão Geral: mapa dinâmico para visualizar localizações e otimizar o tempo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6845022" y="6305193"/>
            <a:ext cx="793790" cy="30480"/>
          </a:xfrm>
          <a:prstGeom prst="roundRect">
            <a:avLst>
              <a:gd name="adj" fmla="val 30000"/>
            </a:avLst>
          </a:prstGeom>
          <a:solidFill>
            <a:srgbClr val="151617"/>
          </a:solidFill>
          <a:ln/>
        </p:spPr>
      </p:sp>
      <p:sp>
        <p:nvSpPr>
          <p:cNvPr id="14" name="Shape 11"/>
          <p:cNvSpPr/>
          <p:nvPr/>
        </p:nvSpPr>
        <p:spPr>
          <a:xfrm>
            <a:off x="6365200" y="6065282"/>
            <a:ext cx="510302" cy="510302"/>
          </a:xfrm>
          <a:prstGeom prst="roundRect">
            <a:avLst>
              <a:gd name="adj" fmla="val 1792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dist="20320" dir="2700000" algn="bl" rotWithShape="0">
              <a:srgbClr val="151617">
                <a:alpha val="100000"/>
              </a:srgbClr>
            </a:outerShdw>
          </a:effectLst>
        </p:spPr>
      </p:sp>
      <p:sp>
        <p:nvSpPr>
          <p:cNvPr id="15" name="Text 12"/>
          <p:cNvSpPr/>
          <p:nvPr/>
        </p:nvSpPr>
        <p:spPr>
          <a:xfrm>
            <a:off x="6515814" y="6150293"/>
            <a:ext cx="208955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3</a:t>
            </a:r>
            <a:endParaRPr lang="en-US" sz="2650" dirty="0"/>
          </a:p>
        </p:txBody>
      </p:sp>
      <p:sp>
        <p:nvSpPr>
          <p:cNvPr id="16" name="Text 13"/>
          <p:cNvSpPr/>
          <p:nvPr/>
        </p:nvSpPr>
        <p:spPr>
          <a:xfrm>
            <a:off x="7867888" y="6036945"/>
            <a:ext cx="596872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Eficiência: ajuda os coletores a planejar suas rotas de maneira eficiente</a:t>
            </a:r>
            <a:endParaRPr lang="en-US" sz="175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16955" y="495538"/>
            <a:ext cx="7882890" cy="11258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400"/>
              </a:lnSpc>
              <a:buNone/>
            </a:pPr>
            <a:r>
              <a:rPr lang="en-US" sz="35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Ranking de Reciclagem: Reconhecendo a Contribuição</a:t>
            </a:r>
            <a:endParaRPr lang="en-US" sz="3500" dirty="0"/>
          </a:p>
        </p:txBody>
      </p:sp>
      <p:sp>
        <p:nvSpPr>
          <p:cNvPr id="4" name="Text 1"/>
          <p:cNvSpPr/>
          <p:nvPr/>
        </p:nvSpPr>
        <p:spPr>
          <a:xfrm>
            <a:off x="6116955" y="1981557"/>
            <a:ext cx="7882890" cy="5944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650"/>
              </a:lnSpc>
              <a:buNone/>
            </a:pPr>
            <a:r>
              <a:rPr lang="en-US" sz="46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100</a:t>
            </a:r>
            <a:endParaRPr lang="en-US" sz="4650" dirty="0"/>
          </a:p>
        </p:txBody>
      </p:sp>
      <p:sp>
        <p:nvSpPr>
          <p:cNvPr id="5" name="Text 2"/>
          <p:cNvSpPr/>
          <p:nvPr/>
        </p:nvSpPr>
        <p:spPr>
          <a:xfrm>
            <a:off x="8932307" y="2801064"/>
            <a:ext cx="2252067" cy="2815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100L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116955" y="3190637"/>
            <a:ext cx="7882890" cy="288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14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Reciclagem total do usuário</a:t>
            </a:r>
            <a:endParaRPr lang="en-US" sz="1400" dirty="0"/>
          </a:p>
        </p:txBody>
      </p:sp>
      <p:sp>
        <p:nvSpPr>
          <p:cNvPr id="7" name="Text 4"/>
          <p:cNvSpPr/>
          <p:nvPr/>
        </p:nvSpPr>
        <p:spPr>
          <a:xfrm>
            <a:off x="6116955" y="4109204"/>
            <a:ext cx="7882890" cy="5944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650"/>
              </a:lnSpc>
              <a:buNone/>
            </a:pPr>
            <a:r>
              <a:rPr lang="en-US" sz="46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50</a:t>
            </a:r>
            <a:endParaRPr lang="en-US" sz="4650" dirty="0"/>
          </a:p>
        </p:txBody>
      </p:sp>
      <p:sp>
        <p:nvSpPr>
          <p:cNvPr id="8" name="Text 5"/>
          <p:cNvSpPr/>
          <p:nvPr/>
        </p:nvSpPr>
        <p:spPr>
          <a:xfrm>
            <a:off x="8932307" y="4928711"/>
            <a:ext cx="2252067" cy="2815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50L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6116955" y="5318284"/>
            <a:ext cx="7882890" cy="288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14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Segundo lugar no ranking</a:t>
            </a:r>
            <a:endParaRPr lang="en-US" sz="1400" dirty="0"/>
          </a:p>
        </p:txBody>
      </p:sp>
      <p:sp>
        <p:nvSpPr>
          <p:cNvPr id="10" name="Text 7"/>
          <p:cNvSpPr/>
          <p:nvPr/>
        </p:nvSpPr>
        <p:spPr>
          <a:xfrm>
            <a:off x="6116955" y="6236851"/>
            <a:ext cx="7882890" cy="5944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650"/>
              </a:lnSpc>
              <a:buNone/>
            </a:pPr>
            <a:r>
              <a:rPr lang="en-US" sz="46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20</a:t>
            </a:r>
            <a:endParaRPr lang="en-US" sz="4650" dirty="0"/>
          </a:p>
        </p:txBody>
      </p:sp>
      <p:sp>
        <p:nvSpPr>
          <p:cNvPr id="11" name="Text 8"/>
          <p:cNvSpPr/>
          <p:nvPr/>
        </p:nvSpPr>
        <p:spPr>
          <a:xfrm>
            <a:off x="8932307" y="7056358"/>
            <a:ext cx="2252067" cy="2815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20L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6116955" y="7445931"/>
            <a:ext cx="7882890" cy="288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14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Terceiro lugar no ranking</a:t>
            </a:r>
            <a:endParaRPr lang="en-US" sz="14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23087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 err="1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Premiação</a:t>
            </a:r>
            <a:r>
              <a:rPr lang="en-US" sz="44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 : Incentive a Reciclagem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3988594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478238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 err="1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Premiação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93790" y="5272802"/>
            <a:ext cx="36080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Recompensas para os maiores recicladores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2021" y="3988594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742021" y="478238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Incentivo à Ação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4742021" y="5272802"/>
            <a:ext cx="3608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Motivação para reduzir o descarte inadequado</a:t>
            </a:r>
            <a:endParaRPr lang="en-US" sz="175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59825"/>
            <a:ext cx="1243774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Impacto Social: Transformando a Cidade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622233"/>
            <a:ext cx="2173724" cy="1306949"/>
          </a:xfrm>
          <a:prstGeom prst="roundRect">
            <a:avLst>
              <a:gd name="adj" fmla="val 700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dist="20320" dir="2700000" algn="bl" rotWithShape="0">
              <a:srgbClr val="151617">
                <a:alpha val="100000"/>
              </a:srgbClr>
            </a:outerShdw>
          </a:effectLst>
        </p:spPr>
      </p:sp>
      <p:sp>
        <p:nvSpPr>
          <p:cNvPr id="4" name="Text 2"/>
          <p:cNvSpPr/>
          <p:nvPr/>
        </p:nvSpPr>
        <p:spPr>
          <a:xfrm>
            <a:off x="1028224" y="3048953"/>
            <a:ext cx="118467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1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3194328" y="284904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Redução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3194328" y="3339465"/>
            <a:ext cx="306050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Descarte inadequado de óleo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3080861" y="3913942"/>
            <a:ext cx="10642402" cy="15240"/>
          </a:xfrm>
          <a:prstGeom prst="roundRect">
            <a:avLst>
              <a:gd name="adj" fmla="val 60000"/>
            </a:avLst>
          </a:prstGeom>
          <a:solidFill>
            <a:srgbClr val="151617"/>
          </a:solidFill>
          <a:ln/>
        </p:spPr>
      </p:sp>
      <p:sp>
        <p:nvSpPr>
          <p:cNvPr id="8" name="Shape 6"/>
          <p:cNvSpPr/>
          <p:nvPr/>
        </p:nvSpPr>
        <p:spPr>
          <a:xfrm>
            <a:off x="793790" y="4042529"/>
            <a:ext cx="4347567" cy="1306949"/>
          </a:xfrm>
          <a:prstGeom prst="roundRect">
            <a:avLst>
              <a:gd name="adj" fmla="val 700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dist="20320" dir="2700000" algn="bl" rotWithShape="0">
              <a:srgbClr val="151617">
                <a:alpha val="100000"/>
              </a:srgbClr>
            </a:outerShdw>
          </a:effectLst>
        </p:spPr>
      </p:sp>
      <p:sp>
        <p:nvSpPr>
          <p:cNvPr id="9" name="Text 7"/>
          <p:cNvSpPr/>
          <p:nvPr/>
        </p:nvSpPr>
        <p:spPr>
          <a:xfrm>
            <a:off x="1028224" y="4469249"/>
            <a:ext cx="172403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2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368171" y="42693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Crescimento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5368171" y="4759762"/>
            <a:ext cx="306050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Coleta e </a:t>
            </a:r>
            <a:r>
              <a:rPr lang="en-US" sz="1750" dirty="0" err="1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reciclagem</a:t>
            </a: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de óleo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5254704" y="5334238"/>
            <a:ext cx="8468558" cy="15240"/>
          </a:xfrm>
          <a:prstGeom prst="roundRect">
            <a:avLst>
              <a:gd name="adj" fmla="val 60000"/>
            </a:avLst>
          </a:prstGeom>
          <a:solidFill>
            <a:srgbClr val="151617"/>
          </a:solidFill>
          <a:ln/>
        </p:spPr>
      </p:sp>
      <p:sp>
        <p:nvSpPr>
          <p:cNvPr id="13" name="Shape 11"/>
          <p:cNvSpPr/>
          <p:nvPr/>
        </p:nvSpPr>
        <p:spPr>
          <a:xfrm>
            <a:off x="793790" y="5462826"/>
            <a:ext cx="6521410" cy="1306949"/>
          </a:xfrm>
          <a:prstGeom prst="roundRect">
            <a:avLst>
              <a:gd name="adj" fmla="val 700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dist="20320" dir="2700000" algn="bl" rotWithShape="0">
              <a:srgbClr val="151617">
                <a:alpha val="100000"/>
              </a:srgbClr>
            </a:outerShdw>
          </a:effectLst>
        </p:spPr>
      </p:sp>
      <p:sp>
        <p:nvSpPr>
          <p:cNvPr id="14" name="Text 12"/>
          <p:cNvSpPr/>
          <p:nvPr/>
        </p:nvSpPr>
        <p:spPr>
          <a:xfrm>
            <a:off x="1028224" y="5889546"/>
            <a:ext cx="174069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3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7542014" y="568964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Impacto</a:t>
            </a:r>
            <a:endParaRPr lang="en-US" sz="2200" dirty="0"/>
          </a:p>
        </p:txBody>
      </p:sp>
      <p:sp>
        <p:nvSpPr>
          <p:cNvPr id="16" name="Text 14"/>
          <p:cNvSpPr/>
          <p:nvPr/>
        </p:nvSpPr>
        <p:spPr>
          <a:xfrm>
            <a:off x="7542014" y="6180058"/>
            <a:ext cx="294715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Meio ambiente e comunidade</a:t>
            </a:r>
            <a:endParaRPr lang="en-US" sz="175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095036"/>
            <a:ext cx="1071586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Próximos Passos: Evolução do App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399127"/>
            <a:ext cx="510302" cy="510302"/>
          </a:xfrm>
          <a:prstGeom prst="roundRect">
            <a:avLst>
              <a:gd name="adj" fmla="val 1792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dist="20320" dir="2700000" algn="bl" rotWithShape="0">
              <a:srgbClr val="151617">
                <a:alpha val="100000"/>
              </a:srgbClr>
            </a:outerShdw>
          </a:effectLst>
        </p:spPr>
      </p:sp>
      <p:sp>
        <p:nvSpPr>
          <p:cNvPr id="5" name="Text 2"/>
          <p:cNvSpPr/>
          <p:nvPr/>
        </p:nvSpPr>
        <p:spPr>
          <a:xfrm>
            <a:off x="977741" y="5484138"/>
            <a:ext cx="142280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5399127"/>
            <a:ext cx="3459242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Novas Funcionalidades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906" y="6243876"/>
            <a:ext cx="345924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Integração com sistemas de coleta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216962" y="5399127"/>
            <a:ext cx="510302" cy="510302"/>
          </a:xfrm>
          <a:prstGeom prst="roundRect">
            <a:avLst>
              <a:gd name="adj" fmla="val 1792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dist="20320" dir="2700000" algn="bl" rotWithShape="0">
              <a:srgbClr val="151617">
                <a:alpha val="100000"/>
              </a:srgbClr>
            </a:outerShdw>
          </a:effectLst>
        </p:spPr>
      </p:sp>
      <p:sp>
        <p:nvSpPr>
          <p:cNvPr id="9" name="Text 6"/>
          <p:cNvSpPr/>
          <p:nvPr/>
        </p:nvSpPr>
        <p:spPr>
          <a:xfrm>
            <a:off x="5368647" y="5484138"/>
            <a:ext cx="206931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954078" y="5399127"/>
            <a:ext cx="323873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Expansão Geográfica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954078" y="5889546"/>
            <a:ext cx="345924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Ampliar a abrangência do aplicativo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9640133" y="5399127"/>
            <a:ext cx="510302" cy="510302"/>
          </a:xfrm>
          <a:prstGeom prst="roundRect">
            <a:avLst>
              <a:gd name="adj" fmla="val 1792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dist="20320" dir="2700000" algn="bl" rotWithShape="0">
              <a:srgbClr val="151617">
                <a:alpha val="100000"/>
              </a:srgbClr>
            </a:outerShdw>
          </a:effectLst>
        </p:spPr>
      </p:sp>
      <p:sp>
        <p:nvSpPr>
          <p:cNvPr id="13" name="Text 10"/>
          <p:cNvSpPr/>
          <p:nvPr/>
        </p:nvSpPr>
        <p:spPr>
          <a:xfrm>
            <a:off x="9790748" y="5484138"/>
            <a:ext cx="208955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0377249" y="5399127"/>
            <a:ext cx="342423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Parcerias Estratégicas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0377249" y="5889546"/>
            <a:ext cx="345924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Empresas e organizações</a:t>
            </a:r>
            <a:endParaRPr lang="en-US" sz="175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87297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Junte-se à Revolução da Reciclagem!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63069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0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Baixe o Recolhe.ai e faça parte de uma comunidade que transforma o mundo, gota a </a:t>
            </a:r>
            <a:r>
              <a:rPr lang="en-US" sz="2000" dirty="0" err="1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gota</a:t>
            </a:r>
            <a:r>
              <a:rPr lang="en-US" sz="20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192655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Recolhe.ai: </a:t>
            </a:r>
          </a:p>
          <a:p>
            <a:pPr marL="0" indent="0" algn="ctr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Reciclagem de Óleo de Cozinha Simplificada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659154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Apresentando Recolhe.ai, um aplicativo que facilita o processo de </a:t>
            </a:r>
            <a:r>
              <a:rPr lang="en-US" sz="1750" dirty="0" err="1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reciclagem</a:t>
            </a: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de óleo de cozinha.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5657017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</p:spTree>
    <p:extLst>
      <p:ext uri="{BB962C8B-B14F-4D97-AF65-F5344CB8AC3E}">
        <p14:creationId xmlns:p14="http://schemas.microsoft.com/office/powerpoint/2010/main" val="42885717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89" y="937852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Junte-se à Revolução da Reciclagem!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88" y="2715740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0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Baixe o Recolhe.ai e faça parte de uma comunidade que transforma o mundo, gota a </a:t>
            </a:r>
            <a:r>
              <a:rPr lang="en-US" sz="2000" dirty="0" err="1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gota</a:t>
            </a:r>
            <a:r>
              <a:rPr lang="en-US" sz="20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.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661DCAB0-866B-422D-B8BF-21086C4585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8357" y="3801875"/>
            <a:ext cx="3723903" cy="3723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4906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16499"/>
            <a:ext cx="1145976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 err="1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Problemas</a:t>
            </a:r>
            <a:endParaRPr lang="en-US" sz="4450" dirty="0"/>
          </a:p>
        </p:txBody>
      </p:sp>
      <p:sp>
        <p:nvSpPr>
          <p:cNvPr id="17" name="Text 7">
            <a:extLst>
              <a:ext uri="{FF2B5EF4-FFF2-40B4-BE49-F238E27FC236}">
                <a16:creationId xmlns:a16="http://schemas.microsoft.com/office/drawing/2014/main" id="{A76B649E-F81E-4491-A0D4-5D8132540CAC}"/>
              </a:ext>
            </a:extLst>
          </p:cNvPr>
          <p:cNvSpPr/>
          <p:nvPr/>
        </p:nvSpPr>
        <p:spPr>
          <a:xfrm>
            <a:off x="1534358" y="2491859"/>
            <a:ext cx="6561891" cy="33564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Fontes modernas, limpas e de fácil leitura</a:t>
            </a:r>
            <a:endParaRPr lang="en-US" sz="1750" dirty="0"/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D816102D-F0FE-4C0C-BB93-2AB38B93D7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7860"/>
            <a:ext cx="1534359" cy="1534359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A58F0EAD-8CE0-477B-AA30-386CE1BD01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53556" y="7521136"/>
            <a:ext cx="2243493" cy="575114"/>
          </a:xfrm>
          <a:prstGeom prst="rect">
            <a:avLst/>
          </a:prstGeom>
        </p:spPr>
      </p:pic>
      <p:pic>
        <p:nvPicPr>
          <p:cNvPr id="23" name="Imagem 22">
            <a:extLst>
              <a:ext uri="{FF2B5EF4-FFF2-40B4-BE49-F238E27FC236}">
                <a16:creationId xmlns:a16="http://schemas.microsoft.com/office/drawing/2014/main" id="{65643036-FF30-4842-9D30-807338787F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68290" y="1139428"/>
            <a:ext cx="5394722" cy="539472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16499"/>
            <a:ext cx="1145976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Interface do App: Design Sustentável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8348" y="2678906"/>
            <a:ext cx="2152055" cy="130694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995142" y="3267551"/>
            <a:ext cx="118467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1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5357217" y="290572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Cores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5357217" y="3396139"/>
            <a:ext cx="317384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Tons de verde, azul e branco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187077" y="3998952"/>
            <a:ext cx="8592860" cy="15240"/>
          </a:xfrm>
          <a:prstGeom prst="roundRect">
            <a:avLst>
              <a:gd name="adj" fmla="val 60000"/>
            </a:avLst>
          </a:prstGeom>
          <a:solidFill>
            <a:srgbClr val="151617"/>
          </a:solidFill>
          <a:ln/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2381" y="4042529"/>
            <a:ext cx="4304109" cy="1306949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968115" y="4469249"/>
            <a:ext cx="172403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2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6433304" y="42693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Tipografia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6433304" y="4759762"/>
            <a:ext cx="476071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Fontes modernas, limpas e de fácil leitura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6263164" y="5362575"/>
            <a:ext cx="7516773" cy="15240"/>
          </a:xfrm>
          <a:prstGeom prst="roundRect">
            <a:avLst>
              <a:gd name="adj" fmla="val 60000"/>
            </a:avLst>
          </a:prstGeom>
          <a:solidFill>
            <a:srgbClr val="151617"/>
          </a:solidFill>
          <a:ln/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294" y="5406152"/>
            <a:ext cx="6456164" cy="1306949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967282" y="5832872"/>
            <a:ext cx="174069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3</a:t>
            </a:r>
            <a:endParaRPr lang="en-US" sz="2200" dirty="0"/>
          </a:p>
        </p:txBody>
      </p:sp>
      <p:sp>
        <p:nvSpPr>
          <p:cNvPr id="15" name="Text 10"/>
          <p:cNvSpPr/>
          <p:nvPr/>
        </p:nvSpPr>
        <p:spPr>
          <a:xfrm>
            <a:off x="7509272" y="56329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Ícones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7509272" y="6123384"/>
            <a:ext cx="419397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Simples, intuitivos e representativos</a:t>
            </a: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25047916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3023354"/>
            <a:ext cx="1232094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Tela Inicial: Sua Coleta Simples e Rápida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4276368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Agendar Coleta: botão principal na tela inicial, fácil de encontrar e </a:t>
            </a:r>
            <a:r>
              <a:rPr lang="en-US" sz="1750" dirty="0" err="1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usar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599521" y="4276368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Interface: limpa, organizada e intuitiva para um usuário experiente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96079" y="592204"/>
            <a:ext cx="351771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 err="1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Tela</a:t>
            </a:r>
            <a:r>
              <a:rPr lang="en-US" sz="44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 </a:t>
            </a:r>
            <a:r>
              <a:rPr lang="en-US" sz="4450" b="1" dirty="0" err="1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Inicial</a:t>
            </a:r>
            <a:r>
              <a:rPr lang="en-US" sz="44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 </a:t>
            </a:r>
            <a:endParaRPr lang="en-US" sz="3600" b="1" dirty="0">
              <a:solidFill>
                <a:srgbClr val="151617"/>
              </a:solidFill>
              <a:latin typeface="Montserrat Black" pitchFamily="34" charset="0"/>
              <a:ea typeface="Montserrat Black" pitchFamily="34" charset="-122"/>
              <a:cs typeface="Montserrat Black" pitchFamily="34" charset="-120"/>
            </a:endParaRPr>
          </a:p>
          <a:p>
            <a:pPr marL="0" indent="0">
              <a:lnSpc>
                <a:spcPts val="5550"/>
              </a:lnSpc>
              <a:buNone/>
            </a:pPr>
            <a:r>
              <a:rPr lang="en-US" sz="1000" b="1" dirty="0" err="1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Cadastro</a:t>
            </a:r>
            <a:r>
              <a:rPr lang="en-US" sz="10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 </a:t>
            </a:r>
          </a:p>
          <a:p>
            <a:pPr marL="0" indent="0">
              <a:lnSpc>
                <a:spcPts val="5550"/>
              </a:lnSpc>
              <a:buNone/>
            </a:pPr>
            <a:r>
              <a:rPr lang="en-US" sz="10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Login </a:t>
            </a:r>
          </a:p>
          <a:p>
            <a:pPr marL="0" indent="0">
              <a:lnSpc>
                <a:spcPts val="5550"/>
              </a:lnSpc>
              <a:buNone/>
            </a:pPr>
            <a:r>
              <a:rPr lang="en-US" sz="1000" b="1" dirty="0" err="1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Ícone</a:t>
            </a:r>
            <a:endParaRPr lang="en-US" sz="1000" dirty="0"/>
          </a:p>
        </p:txBody>
      </p:sp>
      <p:sp>
        <p:nvSpPr>
          <p:cNvPr id="3" name="Text 1"/>
          <p:cNvSpPr/>
          <p:nvPr/>
        </p:nvSpPr>
        <p:spPr>
          <a:xfrm>
            <a:off x="2491637" y="2476287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>
              <a:lnSpc>
                <a:spcPts val="2850"/>
              </a:lnSpc>
              <a:buFontTx/>
              <a:buChar char="-"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Design </a:t>
            </a:r>
            <a:r>
              <a:rPr lang="en-US" sz="1750" dirty="0" err="1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minimalista</a:t>
            </a:r>
            <a:endParaRPr lang="en-US" sz="1750" dirty="0">
              <a:solidFill>
                <a:srgbClr val="151617"/>
              </a:solidFill>
              <a:latin typeface="Inconsolata" pitchFamily="34" charset="0"/>
              <a:ea typeface="Inconsolata" pitchFamily="34" charset="-122"/>
              <a:cs typeface="Inconsolata" pitchFamily="34" charset="-120"/>
            </a:endParaRPr>
          </a:p>
          <a:p>
            <a:pPr marL="285750" indent="-285750">
              <a:lnSpc>
                <a:spcPts val="2850"/>
              </a:lnSpc>
              <a:buFontTx/>
              <a:buChar char="-"/>
            </a:pPr>
            <a:r>
              <a:rPr lang="en-US" sz="1750" dirty="0" err="1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</a:rPr>
              <a:t>Utilizando</a:t>
            </a: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</a:rPr>
              <a:t> cores que </a:t>
            </a:r>
            <a:r>
              <a:rPr lang="en-US" sz="1750" dirty="0" err="1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</a:rPr>
              <a:t>remetem</a:t>
            </a: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</a:rPr>
              <a:t> a </a:t>
            </a:r>
            <a:r>
              <a:rPr lang="en-US" sz="1750" dirty="0" err="1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</a:rPr>
              <a:t>reciclagem</a:t>
            </a: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</a:rPr>
              <a:t> e </a:t>
            </a:r>
            <a:r>
              <a:rPr lang="en-US" sz="1750" dirty="0" err="1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</a:rPr>
              <a:t>óleo</a:t>
            </a: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</a:rPr>
              <a:t> </a:t>
            </a:r>
            <a:endParaRPr lang="en-US" sz="1750" dirty="0"/>
          </a:p>
        </p:txBody>
      </p:sp>
      <p:sp>
        <p:nvSpPr>
          <p:cNvPr id="10" name="Triângulo isósceles 9">
            <a:extLst>
              <a:ext uri="{FF2B5EF4-FFF2-40B4-BE49-F238E27FC236}">
                <a16:creationId xmlns:a16="http://schemas.microsoft.com/office/drawing/2014/main" id="{BFB86505-C378-49E0-BDCB-258614F8F787}"/>
              </a:ext>
            </a:extLst>
          </p:cNvPr>
          <p:cNvSpPr/>
          <p:nvPr/>
        </p:nvSpPr>
        <p:spPr>
          <a:xfrm rot="5400000">
            <a:off x="256841" y="879130"/>
            <a:ext cx="223284" cy="202018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FF7461DB-E57E-46F4-A0DE-3C564C2E4E6C}"/>
              </a:ext>
            </a:extLst>
          </p:cNvPr>
          <p:cNvSpPr/>
          <p:nvPr/>
        </p:nvSpPr>
        <p:spPr>
          <a:xfrm>
            <a:off x="9016409" y="0"/>
            <a:ext cx="5613991" cy="82296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GIF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CA922177-5978-4BD0-A0E0-B4E4BC0DCE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0784" y="42530"/>
            <a:ext cx="3785239" cy="8144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02078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>
        <p159:morph option="byObject"/>
      </p:transition>
    </mc:Choice>
    <mc:Fallback>
      <p:transition spd="slow" advClick="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96079" y="583692"/>
            <a:ext cx="351771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1000" b="1" dirty="0" err="1">
                <a:solidFill>
                  <a:srgbClr val="151617"/>
                </a:solidFill>
                <a:latin typeface="Montserrat Black" pitchFamily="34" charset="0"/>
              </a:rPr>
              <a:t>Tela</a:t>
            </a:r>
            <a:r>
              <a:rPr lang="en-US" sz="1000" b="1" dirty="0">
                <a:solidFill>
                  <a:srgbClr val="151617"/>
                </a:solidFill>
                <a:latin typeface="Montserrat Black" pitchFamily="34" charset="0"/>
              </a:rPr>
              <a:t> </a:t>
            </a:r>
            <a:r>
              <a:rPr lang="en-US" sz="1000" b="1" dirty="0" err="1">
                <a:solidFill>
                  <a:srgbClr val="151617"/>
                </a:solidFill>
                <a:latin typeface="Montserrat Black" pitchFamily="34" charset="0"/>
              </a:rPr>
              <a:t>Inicial</a:t>
            </a:r>
            <a:r>
              <a:rPr lang="en-US" sz="1000" b="1" dirty="0">
                <a:solidFill>
                  <a:srgbClr val="151617"/>
                </a:solidFill>
                <a:latin typeface="Montserrat Black" pitchFamily="34" charset="0"/>
              </a:rPr>
              <a:t> </a:t>
            </a:r>
          </a:p>
          <a:p>
            <a:pPr marL="0" indent="0">
              <a:lnSpc>
                <a:spcPts val="5550"/>
              </a:lnSpc>
              <a:buNone/>
            </a:pPr>
            <a:r>
              <a:rPr lang="en-US" sz="4450" b="1" dirty="0" err="1">
                <a:solidFill>
                  <a:srgbClr val="151617"/>
                </a:solidFill>
                <a:latin typeface="Montserrat Black" pitchFamily="34" charset="0"/>
              </a:rPr>
              <a:t>Cadastro</a:t>
            </a:r>
            <a:r>
              <a:rPr lang="en-US" sz="10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 </a:t>
            </a:r>
          </a:p>
          <a:p>
            <a:pPr marL="0" indent="0">
              <a:lnSpc>
                <a:spcPts val="5550"/>
              </a:lnSpc>
              <a:buNone/>
            </a:pPr>
            <a:r>
              <a:rPr lang="en-US" sz="1000" b="1" dirty="0">
                <a:solidFill>
                  <a:srgbClr val="151617"/>
                </a:solidFill>
                <a:latin typeface="Montserrat Black" pitchFamily="34" charset="0"/>
              </a:rPr>
              <a:t>Login</a:t>
            </a:r>
            <a:r>
              <a:rPr lang="en-US" sz="10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 </a:t>
            </a:r>
          </a:p>
          <a:p>
            <a:pPr marL="0" indent="0">
              <a:lnSpc>
                <a:spcPts val="5550"/>
              </a:lnSpc>
              <a:buNone/>
            </a:pPr>
            <a:r>
              <a:rPr lang="en-US" sz="1000" b="1" dirty="0" err="1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Ícone</a:t>
            </a:r>
            <a:endParaRPr lang="en-US" sz="1000" dirty="0"/>
          </a:p>
        </p:txBody>
      </p:sp>
      <p:sp>
        <p:nvSpPr>
          <p:cNvPr id="3" name="Text 1"/>
          <p:cNvSpPr/>
          <p:nvPr/>
        </p:nvSpPr>
        <p:spPr>
          <a:xfrm>
            <a:off x="7889612" y="583692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>
              <a:lnSpc>
                <a:spcPts val="2850"/>
              </a:lnSpc>
              <a:buFontTx/>
              <a:buChar char="-"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Design </a:t>
            </a:r>
            <a:r>
              <a:rPr lang="en-US" sz="1750" dirty="0" err="1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minimalista</a:t>
            </a:r>
            <a:endParaRPr lang="en-US" sz="1750" dirty="0">
              <a:solidFill>
                <a:srgbClr val="151617"/>
              </a:solidFill>
              <a:latin typeface="Inconsolata" pitchFamily="34" charset="0"/>
              <a:ea typeface="Inconsolata" pitchFamily="34" charset="-122"/>
              <a:cs typeface="Inconsolata" pitchFamily="34" charset="-120"/>
            </a:endParaRPr>
          </a:p>
          <a:p>
            <a:pPr marL="285750" indent="-285750">
              <a:lnSpc>
                <a:spcPts val="2850"/>
              </a:lnSpc>
              <a:buFontTx/>
              <a:buChar char="-"/>
            </a:pPr>
            <a:r>
              <a:rPr lang="en-US" sz="1750" dirty="0" err="1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</a:rPr>
              <a:t>Utilizando</a:t>
            </a: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</a:rPr>
              <a:t> cores que </a:t>
            </a:r>
            <a:r>
              <a:rPr lang="en-US" sz="1750" dirty="0" err="1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</a:rPr>
              <a:t>remetem</a:t>
            </a: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</a:rPr>
              <a:t> a </a:t>
            </a:r>
            <a:r>
              <a:rPr lang="en-US" sz="1750" dirty="0" err="1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</a:rPr>
              <a:t>reciclagem</a:t>
            </a: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</a:rPr>
              <a:t> e </a:t>
            </a:r>
            <a:r>
              <a:rPr lang="en-US" sz="1750" dirty="0" err="1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</a:rPr>
              <a:t>óleo</a:t>
            </a: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</a:rPr>
              <a:t> </a:t>
            </a:r>
            <a:endParaRPr lang="en-US" sz="1750" dirty="0"/>
          </a:p>
        </p:txBody>
      </p:sp>
      <p:sp>
        <p:nvSpPr>
          <p:cNvPr id="9" name="Triângulo isósceles 8">
            <a:extLst>
              <a:ext uri="{FF2B5EF4-FFF2-40B4-BE49-F238E27FC236}">
                <a16:creationId xmlns:a16="http://schemas.microsoft.com/office/drawing/2014/main" id="{2FA6DAEE-F499-4832-A62E-10929DFB2B32}"/>
              </a:ext>
            </a:extLst>
          </p:cNvPr>
          <p:cNvSpPr/>
          <p:nvPr/>
        </p:nvSpPr>
        <p:spPr>
          <a:xfrm rot="5400000">
            <a:off x="182419" y="1527713"/>
            <a:ext cx="223284" cy="202018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0389716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>
        <p159:morph option="byObject"/>
      </p:transition>
    </mc:Choice>
    <mc:Fallback>
      <p:transition spd="slow" advClick="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96079" y="583692"/>
            <a:ext cx="351771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1000" b="1" dirty="0" err="1">
                <a:solidFill>
                  <a:srgbClr val="151617"/>
                </a:solidFill>
                <a:latin typeface="Montserrat Black" pitchFamily="34" charset="0"/>
              </a:rPr>
              <a:t>Tela</a:t>
            </a:r>
            <a:r>
              <a:rPr lang="en-US" sz="1000" b="1" dirty="0">
                <a:solidFill>
                  <a:srgbClr val="151617"/>
                </a:solidFill>
                <a:latin typeface="Montserrat Black" pitchFamily="34" charset="0"/>
              </a:rPr>
              <a:t> </a:t>
            </a:r>
            <a:r>
              <a:rPr lang="en-US" sz="1000" b="1" dirty="0" err="1">
                <a:solidFill>
                  <a:srgbClr val="151617"/>
                </a:solidFill>
                <a:latin typeface="Montserrat Black" pitchFamily="34" charset="0"/>
              </a:rPr>
              <a:t>Inicial</a:t>
            </a:r>
            <a:r>
              <a:rPr lang="en-US" sz="1000" b="1" dirty="0">
                <a:solidFill>
                  <a:srgbClr val="151617"/>
                </a:solidFill>
                <a:latin typeface="Montserrat Black" pitchFamily="34" charset="0"/>
              </a:rPr>
              <a:t> </a:t>
            </a:r>
          </a:p>
          <a:p>
            <a:pPr marL="0" indent="0">
              <a:lnSpc>
                <a:spcPts val="5550"/>
              </a:lnSpc>
              <a:buNone/>
            </a:pPr>
            <a:r>
              <a:rPr lang="en-US" sz="1000" b="1" dirty="0" err="1">
                <a:solidFill>
                  <a:srgbClr val="151617"/>
                </a:solidFill>
                <a:latin typeface="Montserrat Black" pitchFamily="34" charset="0"/>
              </a:rPr>
              <a:t>Cadastro</a:t>
            </a:r>
            <a:r>
              <a:rPr lang="en-US" sz="10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 </a:t>
            </a:r>
          </a:p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51617"/>
                </a:solidFill>
                <a:latin typeface="Montserrat Black" pitchFamily="34" charset="0"/>
              </a:rPr>
              <a:t>Login</a:t>
            </a:r>
            <a:r>
              <a:rPr lang="en-US" sz="10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 </a:t>
            </a:r>
          </a:p>
          <a:p>
            <a:pPr marL="0" indent="0">
              <a:lnSpc>
                <a:spcPts val="5550"/>
              </a:lnSpc>
              <a:buNone/>
            </a:pPr>
            <a:r>
              <a:rPr lang="en-US" sz="1000" b="1" dirty="0" err="1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Ícone</a:t>
            </a:r>
            <a:endParaRPr lang="en-US" sz="1000" dirty="0"/>
          </a:p>
        </p:txBody>
      </p:sp>
      <p:sp>
        <p:nvSpPr>
          <p:cNvPr id="3" name="Text 1"/>
          <p:cNvSpPr/>
          <p:nvPr/>
        </p:nvSpPr>
        <p:spPr>
          <a:xfrm>
            <a:off x="7889612" y="583692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>
              <a:lnSpc>
                <a:spcPts val="2850"/>
              </a:lnSpc>
              <a:buFontTx/>
              <a:buChar char="-"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Design </a:t>
            </a:r>
            <a:r>
              <a:rPr lang="en-US" sz="1750" dirty="0" err="1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minimalista</a:t>
            </a:r>
            <a:endParaRPr lang="en-US" sz="1750" dirty="0">
              <a:solidFill>
                <a:srgbClr val="151617"/>
              </a:solidFill>
              <a:latin typeface="Inconsolata" pitchFamily="34" charset="0"/>
              <a:ea typeface="Inconsolata" pitchFamily="34" charset="-122"/>
              <a:cs typeface="Inconsolata" pitchFamily="34" charset="-120"/>
            </a:endParaRPr>
          </a:p>
          <a:p>
            <a:pPr marL="285750" indent="-285750">
              <a:lnSpc>
                <a:spcPts val="2850"/>
              </a:lnSpc>
              <a:buFontTx/>
              <a:buChar char="-"/>
            </a:pPr>
            <a:r>
              <a:rPr lang="en-US" sz="1750" dirty="0" err="1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</a:rPr>
              <a:t>Utilizando</a:t>
            </a: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</a:rPr>
              <a:t> cores que </a:t>
            </a:r>
            <a:r>
              <a:rPr lang="en-US" sz="1750" dirty="0" err="1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</a:rPr>
              <a:t>remetem</a:t>
            </a: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</a:rPr>
              <a:t> a </a:t>
            </a:r>
            <a:r>
              <a:rPr lang="en-US" sz="1750" dirty="0" err="1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</a:rPr>
              <a:t>reciclagem</a:t>
            </a: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</a:rPr>
              <a:t> e </a:t>
            </a:r>
            <a:r>
              <a:rPr lang="en-US" sz="1750" dirty="0" err="1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</a:rPr>
              <a:t>óleo</a:t>
            </a: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</a:rPr>
              <a:t> </a:t>
            </a:r>
            <a:endParaRPr lang="en-US" sz="1750" dirty="0"/>
          </a:p>
        </p:txBody>
      </p:sp>
      <p:sp>
        <p:nvSpPr>
          <p:cNvPr id="9" name="Triângulo isósceles 8">
            <a:extLst>
              <a:ext uri="{FF2B5EF4-FFF2-40B4-BE49-F238E27FC236}">
                <a16:creationId xmlns:a16="http://schemas.microsoft.com/office/drawing/2014/main" id="{2FA6DAEE-F499-4832-A62E-10929DFB2B32}"/>
              </a:ext>
            </a:extLst>
          </p:cNvPr>
          <p:cNvSpPr/>
          <p:nvPr/>
        </p:nvSpPr>
        <p:spPr>
          <a:xfrm rot="5400000">
            <a:off x="182419" y="2208197"/>
            <a:ext cx="223284" cy="202018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3429697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>
        <p159:morph option="byObject"/>
      </p:transition>
    </mc:Choice>
    <mc:Fallback>
      <p:transition spd="slow" advClick="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96079" y="583692"/>
            <a:ext cx="351771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1000" b="1" dirty="0" err="1">
                <a:solidFill>
                  <a:srgbClr val="151617"/>
                </a:solidFill>
                <a:latin typeface="Montserrat Black" pitchFamily="34" charset="0"/>
              </a:rPr>
              <a:t>Tela</a:t>
            </a:r>
            <a:r>
              <a:rPr lang="en-US" sz="1000" b="1" dirty="0">
                <a:solidFill>
                  <a:srgbClr val="151617"/>
                </a:solidFill>
                <a:latin typeface="Montserrat Black" pitchFamily="34" charset="0"/>
              </a:rPr>
              <a:t> </a:t>
            </a:r>
            <a:r>
              <a:rPr lang="en-US" sz="1000" b="1" dirty="0" err="1">
                <a:solidFill>
                  <a:srgbClr val="151617"/>
                </a:solidFill>
                <a:latin typeface="Montserrat Black" pitchFamily="34" charset="0"/>
              </a:rPr>
              <a:t>Inicial</a:t>
            </a:r>
            <a:r>
              <a:rPr lang="en-US" sz="1000" b="1" dirty="0">
                <a:solidFill>
                  <a:srgbClr val="151617"/>
                </a:solidFill>
                <a:latin typeface="Montserrat Black" pitchFamily="34" charset="0"/>
              </a:rPr>
              <a:t> </a:t>
            </a:r>
          </a:p>
          <a:p>
            <a:pPr marL="0" indent="0">
              <a:lnSpc>
                <a:spcPts val="5550"/>
              </a:lnSpc>
              <a:buNone/>
            </a:pPr>
            <a:r>
              <a:rPr lang="en-US" sz="1000" b="1" dirty="0" err="1">
                <a:solidFill>
                  <a:srgbClr val="151617"/>
                </a:solidFill>
                <a:latin typeface="Montserrat Black" pitchFamily="34" charset="0"/>
              </a:rPr>
              <a:t>Cadastro</a:t>
            </a:r>
            <a:r>
              <a:rPr lang="en-US" sz="10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 </a:t>
            </a:r>
          </a:p>
          <a:p>
            <a:pPr marL="0" indent="0">
              <a:lnSpc>
                <a:spcPts val="5550"/>
              </a:lnSpc>
              <a:buNone/>
            </a:pPr>
            <a:r>
              <a:rPr lang="en-US" sz="1000" b="1" dirty="0">
                <a:solidFill>
                  <a:srgbClr val="151617"/>
                </a:solidFill>
                <a:latin typeface="Montserrat Black" pitchFamily="34" charset="0"/>
              </a:rPr>
              <a:t>Login</a:t>
            </a:r>
            <a:r>
              <a:rPr lang="en-US" sz="10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 </a:t>
            </a:r>
          </a:p>
          <a:p>
            <a:pPr marL="0" indent="0">
              <a:lnSpc>
                <a:spcPts val="5550"/>
              </a:lnSpc>
              <a:buNone/>
            </a:pPr>
            <a:r>
              <a:rPr lang="en-US" sz="4450" b="1" dirty="0" err="1">
                <a:solidFill>
                  <a:srgbClr val="151617"/>
                </a:solidFill>
                <a:latin typeface="Montserrat Black" pitchFamily="34" charset="0"/>
              </a:rPr>
              <a:t>Ícone</a:t>
            </a:r>
            <a:endParaRPr lang="en-US" sz="4450" b="1" dirty="0">
              <a:solidFill>
                <a:srgbClr val="151617"/>
              </a:solidFill>
              <a:latin typeface="Montserrat Black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889612" y="583692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>
              <a:lnSpc>
                <a:spcPts val="2850"/>
              </a:lnSpc>
              <a:buFontTx/>
              <a:buChar char="-"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Design </a:t>
            </a:r>
            <a:r>
              <a:rPr lang="en-US" sz="1750" dirty="0" err="1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minimalista</a:t>
            </a:r>
            <a:endParaRPr lang="en-US" sz="1750" dirty="0">
              <a:solidFill>
                <a:srgbClr val="151617"/>
              </a:solidFill>
              <a:latin typeface="Inconsolata" pitchFamily="34" charset="0"/>
              <a:ea typeface="Inconsolata" pitchFamily="34" charset="-122"/>
              <a:cs typeface="Inconsolata" pitchFamily="34" charset="-120"/>
            </a:endParaRPr>
          </a:p>
          <a:p>
            <a:pPr marL="285750" indent="-285750">
              <a:lnSpc>
                <a:spcPts val="2850"/>
              </a:lnSpc>
              <a:buFontTx/>
              <a:buChar char="-"/>
            </a:pPr>
            <a:r>
              <a:rPr lang="en-US" sz="1750" dirty="0" err="1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</a:rPr>
              <a:t>Utilizando</a:t>
            </a: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</a:rPr>
              <a:t> cores que </a:t>
            </a:r>
            <a:r>
              <a:rPr lang="en-US" sz="1750" dirty="0" err="1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</a:rPr>
              <a:t>remetem</a:t>
            </a: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</a:rPr>
              <a:t> a </a:t>
            </a:r>
            <a:r>
              <a:rPr lang="en-US" sz="1750" dirty="0" err="1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</a:rPr>
              <a:t>reciclagem</a:t>
            </a: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</a:rPr>
              <a:t> e </a:t>
            </a:r>
            <a:r>
              <a:rPr lang="en-US" sz="1750" dirty="0" err="1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</a:rPr>
              <a:t>óleo</a:t>
            </a: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</a:rPr>
              <a:t> </a:t>
            </a:r>
            <a:endParaRPr lang="en-US" sz="1750" dirty="0"/>
          </a:p>
        </p:txBody>
      </p:sp>
      <p:sp>
        <p:nvSpPr>
          <p:cNvPr id="9" name="Triângulo isósceles 8">
            <a:extLst>
              <a:ext uri="{FF2B5EF4-FFF2-40B4-BE49-F238E27FC236}">
                <a16:creationId xmlns:a16="http://schemas.microsoft.com/office/drawing/2014/main" id="{2FA6DAEE-F499-4832-A62E-10929DFB2B32}"/>
              </a:ext>
            </a:extLst>
          </p:cNvPr>
          <p:cNvSpPr/>
          <p:nvPr/>
        </p:nvSpPr>
        <p:spPr>
          <a:xfrm rot="5400000">
            <a:off x="182419" y="2963108"/>
            <a:ext cx="223284" cy="202018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1853917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>
        <p159:morph option="byObject"/>
      </p:transition>
    </mc:Choice>
    <mc:Fallback>
      <p:transition spd="slow" advClick="0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</TotalTime>
  <Words>452</Words>
  <Application>Microsoft Office PowerPoint</Application>
  <PresentationFormat>Personalizar</PresentationFormat>
  <Paragraphs>124</Paragraphs>
  <Slides>20</Slides>
  <Notes>20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20</vt:i4>
      </vt:variant>
    </vt:vector>
  </HeadingPairs>
  <TitlesOfParts>
    <vt:vector size="25" baseType="lpstr">
      <vt:lpstr>Calibri</vt:lpstr>
      <vt:lpstr>Arial</vt:lpstr>
      <vt:lpstr>Inconsolata</vt:lpstr>
      <vt:lpstr>Montserrat Black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DevTarde</cp:lastModifiedBy>
  <cp:revision>10</cp:revision>
  <dcterms:created xsi:type="dcterms:W3CDTF">2024-12-04T17:16:36Z</dcterms:created>
  <dcterms:modified xsi:type="dcterms:W3CDTF">2024-12-04T19:46:13Z</dcterms:modified>
</cp:coreProperties>
</file>